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3" r:id="rId4"/>
    <p:sldId id="256" r:id="rId5"/>
    <p:sldId id="266" r:id="rId6"/>
    <p:sldId id="264" r:id="rId7"/>
    <p:sldId id="265" r:id="rId8"/>
    <p:sldId id="267" r:id="rId9"/>
    <p:sldId id="268" r:id="rId10"/>
    <p:sldId id="269" r:id="rId11"/>
    <p:sldId id="270" r:id="rId12"/>
    <p:sldId id="257" r:id="rId13"/>
    <p:sldId id="271" r:id="rId14"/>
    <p:sldId id="262" r:id="rId15"/>
    <p:sldId id="261" r:id="rId16"/>
    <p:sldId id="276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6" autoAdjust="0"/>
    <p:restoredTop sz="94660"/>
  </p:normalViewPr>
  <p:slideViewPr>
    <p:cSldViewPr snapToGrid="0">
      <p:cViewPr varScale="1">
        <p:scale>
          <a:sx n="65" d="100"/>
          <a:sy n="65" d="100"/>
        </p:scale>
        <p:origin x="8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02/08/2021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6465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02/08/2021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4799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02/08/2021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6086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02/08/2021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2357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02/08/2021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8375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02/08/2021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6507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02/08/2021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2926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02/08/2021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4084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02/08/2021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1397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02/08/2021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109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B705D-D8AD-409D-A951-E80A051608F1}" type="datetimeFigureOut">
              <a:rPr lang="pt-BR" smtClean="0"/>
              <a:t>02/08/2021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9237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EB705D-D8AD-409D-A951-E80A051608F1}" type="datetimeFigureOut">
              <a:rPr lang="pt-BR" smtClean="0"/>
              <a:t>02/08/2021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2AD5F0-DCF2-4187-BE07-023433E066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2225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O IFRN Campus Lajes oferta Curso Español para niños para a comunidade em  ger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23" y="3228095"/>
            <a:ext cx="6687676" cy="330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rovas de Espanhol - Edital 30/2016 | SRI - Secretaria de Relações  Internacionai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3" r="25200"/>
          <a:stretch/>
        </p:blipFill>
        <p:spPr bwMode="auto">
          <a:xfrm>
            <a:off x="7226709" y="294967"/>
            <a:ext cx="4804250" cy="623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ransparent Se Habla Espanol Png - Danger Sign , Free Transparent Clipart -  ClipartKe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30" y="0"/>
            <a:ext cx="47625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trela de 8 Pontas 3"/>
          <p:cNvSpPr/>
          <p:nvPr/>
        </p:nvSpPr>
        <p:spPr>
          <a:xfrm>
            <a:off x="4678669" y="294967"/>
            <a:ext cx="2548040" cy="2507227"/>
          </a:xfrm>
          <a:prstGeom prst="star8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600" dirty="0" smtClean="0">
                <a:solidFill>
                  <a:srgbClr val="FFFF00"/>
                </a:solidFill>
              </a:rPr>
              <a:t>#1</a:t>
            </a:r>
            <a:endParaRPr lang="pt-BR" sz="9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27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7299960"/>
          </a:xfrm>
          <a:prstGeom prst="rect">
            <a:avLst/>
          </a:prstGeom>
        </p:spPr>
      </p:pic>
      <p:sp>
        <p:nvSpPr>
          <p:cNvPr id="5" name="Estrela de 8 Pontas 4"/>
          <p:cNvSpPr/>
          <p:nvPr/>
        </p:nvSpPr>
        <p:spPr>
          <a:xfrm>
            <a:off x="10031361" y="495546"/>
            <a:ext cx="975360" cy="1097280"/>
          </a:xfrm>
          <a:prstGeom prst="star8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 smtClean="0">
                <a:solidFill>
                  <a:srgbClr val="FFFF00"/>
                </a:solidFill>
              </a:rPr>
              <a:t>5</a:t>
            </a:r>
            <a:endParaRPr lang="pt-BR" sz="5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19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b="3931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5" name="Estrela de 8 Pontas 4"/>
          <p:cNvSpPr/>
          <p:nvPr/>
        </p:nvSpPr>
        <p:spPr>
          <a:xfrm>
            <a:off x="11063748" y="244823"/>
            <a:ext cx="975360" cy="1097280"/>
          </a:xfrm>
          <a:prstGeom prst="star8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 smtClean="0">
                <a:solidFill>
                  <a:srgbClr val="FFFF00"/>
                </a:solidFill>
              </a:rPr>
              <a:t>6</a:t>
            </a:r>
            <a:endParaRPr lang="pt-BR" sz="5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48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8303" t="18665" r="8887"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03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4653"/>
          </a:xfrm>
          <a:prstGeom prst="rect">
            <a:avLst/>
          </a:prstGeom>
        </p:spPr>
      </p:pic>
      <p:sp>
        <p:nvSpPr>
          <p:cNvPr id="3" name="Retângulo Arredondado 2"/>
          <p:cNvSpPr/>
          <p:nvPr/>
        </p:nvSpPr>
        <p:spPr>
          <a:xfrm>
            <a:off x="191729" y="3967316"/>
            <a:ext cx="4159045" cy="1165123"/>
          </a:xfrm>
          <a:prstGeom prst="roundRect">
            <a:avLst/>
          </a:prstGeom>
          <a:noFill/>
          <a:ln w="762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333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369693" y="2402691"/>
            <a:ext cx="12192000" cy="340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8000" b="1" i="0" dirty="0" smtClean="0">
                <a:solidFill>
                  <a:srgbClr val="FF0000"/>
                </a:solidFill>
                <a:effectLst/>
                <a:latin typeface="Pristina" panose="03060402040406080204" pitchFamily="66" charset="0"/>
              </a:rPr>
              <a:t>Cómo presentarse en español. Aprender español inicial</a:t>
            </a:r>
          </a:p>
          <a:p>
            <a:pPr algn="ctr"/>
            <a:endParaRPr lang="es-ES" sz="2000" b="1" i="0" dirty="0" smtClean="0">
              <a:solidFill>
                <a:srgbClr val="FF0000"/>
              </a:solidFill>
              <a:effectLst/>
              <a:latin typeface="Pristina" panose="03060402040406080204" pitchFamily="66" charset="0"/>
            </a:endParaRPr>
          </a:p>
          <a:p>
            <a:pPr algn="ctr"/>
            <a:r>
              <a:rPr lang="es-ES" sz="3500" b="1" dirty="0" smtClean="0">
                <a:latin typeface="Pristina" panose="03060402040406080204" pitchFamily="66" charset="0"/>
              </a:rPr>
              <a:t>https://youtu.be/0QawbF2-dDA</a:t>
            </a:r>
            <a:endParaRPr lang="es-ES" sz="3500" b="1" dirty="0">
              <a:latin typeface="Pristina" panose="03060402040406080204" pitchFamily="66" charset="0"/>
            </a:endParaRPr>
          </a:p>
        </p:txBody>
      </p:sp>
      <p:sp>
        <p:nvSpPr>
          <p:cNvPr id="5" name="Texto Explicativo em Nuvem 4"/>
          <p:cNvSpPr/>
          <p:nvPr/>
        </p:nvSpPr>
        <p:spPr>
          <a:xfrm>
            <a:off x="6618584" y="121919"/>
            <a:ext cx="4217055" cy="2280771"/>
          </a:xfrm>
          <a:prstGeom prst="cloudCallout">
            <a:avLst>
              <a:gd name="adj1" fmla="val -56377"/>
              <a:gd name="adj2" fmla="val 595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0" b="1" dirty="0" smtClean="0">
                <a:solidFill>
                  <a:srgbClr val="FFFF00"/>
                </a:solidFill>
              </a:rPr>
              <a:t>  ????</a:t>
            </a:r>
            <a:endParaRPr lang="pt-BR" sz="8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07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2358" t="20416" r="24817" b="12291"/>
          <a:stretch/>
        </p:blipFill>
        <p:spPr>
          <a:xfrm>
            <a:off x="1904999" y="396241"/>
            <a:ext cx="8778241" cy="646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0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ransparent Juegos Png - Graphic Design, Png Download , Transparent Png  Image - PNGit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29" y="427702"/>
            <a:ext cx="10722077" cy="603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2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8" t="33235" r="61018" b="11628"/>
          <a:stretch/>
        </p:blipFill>
        <p:spPr bwMode="auto">
          <a:xfrm>
            <a:off x="2551470" y="0"/>
            <a:ext cx="7079227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075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Frida Kahlo t | Frida kahlo caricatura, Frida kahlo dibujo, Frida ...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433" y="0"/>
            <a:ext cx="637456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tângulo 1"/>
          <p:cNvSpPr/>
          <p:nvPr/>
        </p:nvSpPr>
        <p:spPr>
          <a:xfrm>
            <a:off x="199253" y="1976284"/>
            <a:ext cx="558211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VE" sz="8000" b="1" dirty="0">
                <a:latin typeface="Arial" panose="020B0604020202020204" pitchFamily="34" charset="0"/>
                <a:ea typeface="Calibri" panose="020F0502020204030204" pitchFamily="34" charset="0"/>
              </a:rPr>
              <a:t>Observa </a:t>
            </a:r>
            <a:r>
              <a:rPr lang="es-VE" sz="8000" b="1" dirty="0" smtClean="0">
                <a:latin typeface="Arial" panose="020B0604020202020204" pitchFamily="34" charset="0"/>
                <a:ea typeface="Calibri" panose="020F0502020204030204" pitchFamily="34" charset="0"/>
              </a:rPr>
              <a:t>bien</a:t>
            </a:r>
            <a:r>
              <a:rPr lang="es-VE" sz="8000" b="1" dirty="0" smtClean="0">
                <a:solidFill>
                  <a:srgbClr val="00B0F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!!!!</a:t>
            </a:r>
            <a:endParaRPr lang="pt-BR" sz="8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82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Vocabulario básico: Los muebles | Cortinas para casa de muñecas ...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4" b="15315"/>
          <a:stretch/>
        </p:blipFill>
        <p:spPr bwMode="auto">
          <a:xfrm>
            <a:off x="2138517" y="0"/>
            <a:ext cx="7241457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580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120880" y="1592515"/>
            <a:ext cx="1026487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8000" b="1" dirty="0">
                <a:solidFill>
                  <a:srgbClr val="FF0000"/>
                </a:solidFill>
                <a:latin typeface="Pristina" panose="03060402040406080204" pitchFamily="66" charset="0"/>
              </a:rPr>
              <a:t>História e origem da Língua Espanhola (Breve explicação</a:t>
            </a:r>
            <a:r>
              <a:rPr lang="pt-BR" sz="8000" b="1" dirty="0" smtClean="0">
                <a:solidFill>
                  <a:srgbClr val="FF0000"/>
                </a:solidFill>
                <a:latin typeface="Pristina" panose="03060402040406080204" pitchFamily="66" charset="0"/>
              </a:rPr>
              <a:t>)</a:t>
            </a:r>
          </a:p>
          <a:p>
            <a:pPr algn="ctr"/>
            <a:endParaRPr lang="pt-BR" sz="2800" b="1" dirty="0" smtClean="0">
              <a:latin typeface="Pristina" panose="03060402040406080204" pitchFamily="66" charset="0"/>
            </a:endParaRPr>
          </a:p>
          <a:p>
            <a:pPr algn="ctr"/>
            <a:endParaRPr lang="pt-BR" sz="2800" b="1" dirty="0">
              <a:latin typeface="Pristina" panose="03060402040406080204" pitchFamily="66" charset="0"/>
            </a:endParaRPr>
          </a:p>
          <a:p>
            <a:pPr algn="ctr"/>
            <a:r>
              <a:rPr lang="pt-BR" sz="3600" b="1" dirty="0" smtClean="0">
                <a:latin typeface="Pristina" panose="03060402040406080204" pitchFamily="66" charset="0"/>
              </a:rPr>
              <a:t>https://youtu.be/57x3RtGLmVk</a:t>
            </a:r>
            <a:endParaRPr lang="pt-BR" sz="3600" b="1" dirty="0">
              <a:latin typeface="Pristina" panose="0306040204040608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29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Vocabulary of the house: the parts of the house and the furniture ...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52" y="0"/>
            <a:ext cx="11061290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659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etting to know more about spanish-speaking countries | Andres y Ana&amp;#39;s  Project - More about:… | How to speak spanish, Spanish speaking countries,  Elementary spanis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99" y="73740"/>
            <a:ext cx="8465575" cy="6730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87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731520" y="1591717"/>
            <a:ext cx="1053084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 smtClean="0"/>
              <a:t>	 “O vocabulário é o mesmo, a grafia das palavras e as regras gramaticais também. A diferença é que os termos surgiram em épocas diferentes”, diz a </a:t>
            </a:r>
            <a:r>
              <a:rPr lang="pt-BR" sz="2400" dirty="0" err="1" smtClean="0"/>
              <a:t>lingüista</a:t>
            </a:r>
            <a:r>
              <a:rPr lang="pt-BR" sz="2400" dirty="0" smtClean="0"/>
              <a:t> Neide Maia González, da Universidade de São Paulo (USP). A palavra castelhano é mais antiga. Ela remonta ao reino de Castela, na Idade Média, quando a Espanha ainda não existia. Quando o país começou a se consolidar, no século 13, o reino de Castela se impôs aos outros territórios da região que hoje formam a Espanha. </a:t>
            </a:r>
          </a:p>
          <a:p>
            <a:pPr algn="just"/>
            <a:r>
              <a:rPr lang="pt-BR" sz="2400" dirty="0" smtClean="0"/>
              <a:t>	Por causa dessa liderança, o castelhano, um dialeto com forte influência do latim, acabou sendo adotado como língua oficial do novo país em 1492, com a unificação dos reinos que correspondem à Espanha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 smtClean="0"/>
              <a:t>https://super.abril.com.br/mundo-estranho/qual-e-a-diferenca-entre-espanhol-e-castelhano/</a:t>
            </a:r>
          </a:p>
          <a:p>
            <a:endParaRPr lang="pt-BR" sz="2400" dirty="0"/>
          </a:p>
          <a:p>
            <a:endParaRPr lang="pt-BR" sz="2400" dirty="0" smtClean="0"/>
          </a:p>
        </p:txBody>
      </p:sp>
      <p:sp>
        <p:nvSpPr>
          <p:cNvPr id="6" name="CaixaDeTexto 5"/>
          <p:cNvSpPr txBox="1"/>
          <p:nvPr/>
        </p:nvSpPr>
        <p:spPr>
          <a:xfrm>
            <a:off x="731520" y="518160"/>
            <a:ext cx="784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 smtClean="0">
                <a:solidFill>
                  <a:srgbClr val="FF0000"/>
                </a:solidFill>
              </a:rPr>
              <a:t>CASTELLANO O ESPAÑOL ????????? </a:t>
            </a:r>
            <a:endParaRPr lang="pt-BR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19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240339" y="1010265"/>
            <a:ext cx="3959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u="sng" dirty="0" smtClean="0">
                <a:solidFill>
                  <a:srgbClr val="0070C0"/>
                </a:solidFill>
              </a:rPr>
              <a:t>Estratégias</a:t>
            </a:r>
            <a:r>
              <a:rPr lang="pt-BR" dirty="0" smtClean="0"/>
              <a:t> </a:t>
            </a:r>
          </a:p>
          <a:p>
            <a:endParaRPr lang="pt-BR" dirty="0"/>
          </a:p>
        </p:txBody>
      </p:sp>
      <p:pic>
        <p:nvPicPr>
          <p:cNvPr id="1032" name="Picture 8" descr="Vetores de Lâmpada Conceito De Símbolo De Vetor De Ideia Cérebro A  Ilustração Do Conceito De Lâmpada Logotipo De Vetor Ideia Criativa e mais  imagens de Abstrato - i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34" r="8476" b="9744"/>
          <a:stretch/>
        </p:blipFill>
        <p:spPr bwMode="auto">
          <a:xfrm>
            <a:off x="8802329" y="0"/>
            <a:ext cx="3025878" cy="277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398698" y="2515394"/>
            <a:ext cx="11290382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8000" b="1" dirty="0">
                <a:solidFill>
                  <a:srgbClr val="FF0000"/>
                </a:solidFill>
                <a:latin typeface="Pristina" panose="03060402040406080204" pitchFamily="66" charset="0"/>
              </a:rPr>
              <a:t>6 Segredos dos Poliglotas para Aprender Qualquer </a:t>
            </a:r>
            <a:r>
              <a:rPr lang="pt-BR" sz="8000" b="1" dirty="0" smtClean="0">
                <a:solidFill>
                  <a:srgbClr val="FF0000"/>
                </a:solidFill>
                <a:latin typeface="Pristina" panose="03060402040406080204" pitchFamily="66" charset="0"/>
              </a:rPr>
              <a:t>Língua</a:t>
            </a:r>
          </a:p>
          <a:p>
            <a:pPr algn="ctr"/>
            <a:endParaRPr lang="pt-BR" sz="3500" b="1" dirty="0" smtClean="0">
              <a:latin typeface="Pristina" panose="03060402040406080204" pitchFamily="66" charset="0"/>
            </a:endParaRPr>
          </a:p>
          <a:p>
            <a:pPr algn="ctr"/>
            <a:r>
              <a:rPr lang="pt-BR" sz="3600" b="1" dirty="0" smtClean="0">
                <a:latin typeface="Pristina" panose="03060402040406080204" pitchFamily="66" charset="0"/>
              </a:rPr>
              <a:t>https</a:t>
            </a:r>
            <a:r>
              <a:rPr lang="pt-BR" sz="3600" b="1" dirty="0">
                <a:latin typeface="Pristina" panose="03060402040406080204" pitchFamily="66" charset="0"/>
              </a:rPr>
              <a:t>://youtu.be/kM1c942AelM</a:t>
            </a:r>
          </a:p>
          <a:p>
            <a:pPr algn="ctr"/>
            <a:endParaRPr lang="pt-BR" sz="8000" b="1" dirty="0">
              <a:solidFill>
                <a:srgbClr val="FF0000"/>
              </a:solidFill>
              <a:latin typeface="Pristina" panose="0306040204040608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55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" y="0"/>
            <a:ext cx="12191999" cy="6858000"/>
          </a:xfrm>
          <a:prstGeom prst="rect">
            <a:avLst/>
          </a:prstGeom>
        </p:spPr>
      </p:pic>
      <p:sp>
        <p:nvSpPr>
          <p:cNvPr id="5" name="Estrela de 8 Pontas 4"/>
          <p:cNvSpPr/>
          <p:nvPr/>
        </p:nvSpPr>
        <p:spPr>
          <a:xfrm>
            <a:off x="10728949" y="173048"/>
            <a:ext cx="1463050" cy="1229032"/>
          </a:xfrm>
          <a:prstGeom prst="star8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 smtClean="0">
                <a:solidFill>
                  <a:srgbClr val="FFFF00"/>
                </a:solidFill>
              </a:rPr>
              <a:t>1</a:t>
            </a:r>
            <a:endParaRPr lang="pt-BR" sz="5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21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86600"/>
          </a:xfrm>
          <a:prstGeom prst="rect">
            <a:avLst/>
          </a:prstGeom>
        </p:spPr>
      </p:pic>
      <p:sp>
        <p:nvSpPr>
          <p:cNvPr id="5" name="Estrela de 8 Pontas 4"/>
          <p:cNvSpPr/>
          <p:nvPr/>
        </p:nvSpPr>
        <p:spPr>
          <a:xfrm>
            <a:off x="6614160" y="213360"/>
            <a:ext cx="975360" cy="1097280"/>
          </a:xfrm>
          <a:prstGeom prst="star8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 smtClean="0">
                <a:solidFill>
                  <a:srgbClr val="FFFF00"/>
                </a:solidFill>
              </a:rPr>
              <a:t>2</a:t>
            </a:r>
            <a:endParaRPr lang="pt-BR" sz="5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65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7086600"/>
          </a:xfrm>
          <a:prstGeom prst="rect">
            <a:avLst/>
          </a:prstGeom>
        </p:spPr>
      </p:pic>
      <p:sp>
        <p:nvSpPr>
          <p:cNvPr id="5" name="Estrela de 8 Pontas 4"/>
          <p:cNvSpPr/>
          <p:nvPr/>
        </p:nvSpPr>
        <p:spPr>
          <a:xfrm>
            <a:off x="11109960" y="213360"/>
            <a:ext cx="975360" cy="1097280"/>
          </a:xfrm>
          <a:prstGeom prst="star8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 smtClean="0">
                <a:solidFill>
                  <a:srgbClr val="FFFF00"/>
                </a:solidFill>
              </a:rPr>
              <a:t>3</a:t>
            </a:r>
            <a:endParaRPr lang="pt-BR" sz="5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15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"/>
            <a:ext cx="12192000" cy="7040880"/>
          </a:xfrm>
          <a:prstGeom prst="rect">
            <a:avLst/>
          </a:prstGeom>
        </p:spPr>
      </p:pic>
      <p:sp>
        <p:nvSpPr>
          <p:cNvPr id="5" name="Estrela de 8 Pontas 4"/>
          <p:cNvSpPr/>
          <p:nvPr/>
        </p:nvSpPr>
        <p:spPr>
          <a:xfrm>
            <a:off x="11049000" y="274320"/>
            <a:ext cx="975360" cy="1097280"/>
          </a:xfrm>
          <a:prstGeom prst="star8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 smtClean="0">
                <a:solidFill>
                  <a:srgbClr val="FFFF00"/>
                </a:solidFill>
              </a:rPr>
              <a:t>4</a:t>
            </a:r>
            <a:endParaRPr lang="pt-BR" sz="5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27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53</Words>
  <Application>Microsoft Office PowerPoint</Application>
  <PresentationFormat>Widescreen</PresentationFormat>
  <Paragraphs>25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Pristina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Armirys Méndez</dc:creator>
  <cp:lastModifiedBy>Armirys Méndez</cp:lastModifiedBy>
  <cp:revision>46</cp:revision>
  <dcterms:created xsi:type="dcterms:W3CDTF">2021-08-02T03:15:30Z</dcterms:created>
  <dcterms:modified xsi:type="dcterms:W3CDTF">2021-08-02T05:27:10Z</dcterms:modified>
</cp:coreProperties>
</file>